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321" r:id="rId3"/>
    <p:sldId id="322" r:id="rId4"/>
    <p:sldId id="320" r:id="rId5"/>
    <p:sldId id="323" r:id="rId6"/>
    <p:sldId id="324" r:id="rId7"/>
    <p:sldId id="325" r:id="rId8"/>
    <p:sldId id="289" r:id="rId9"/>
    <p:sldId id="308" r:id="rId10"/>
    <p:sldId id="294" r:id="rId11"/>
    <p:sldId id="292" r:id="rId12"/>
    <p:sldId id="326" r:id="rId13"/>
    <p:sldId id="328" r:id="rId14"/>
    <p:sldId id="327" r:id="rId15"/>
    <p:sldId id="309" r:id="rId16"/>
    <p:sldId id="317" r:id="rId17"/>
    <p:sldId id="318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02"/>
    <p:restoredTop sz="86364"/>
  </p:normalViewPr>
  <p:slideViewPr>
    <p:cSldViewPr snapToGrid="0" snapToObjects="1">
      <p:cViewPr varScale="1">
        <p:scale>
          <a:sx n="96" d="100"/>
          <a:sy n="96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53BDD-4B6F-4545-BAD7-07E2FEF6A638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D910D-D729-E540-A85F-4133B9E88A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95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74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53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la concentration d'étoiles y est si élevée, c'est parce que celles-ci y passent environ 90 % de leur vie en évoluant très peu, brûlant l'hydrogène en leur cœur.</a:t>
            </a: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plus celle-ci est riche en métaux, plus elle est froide et moins elle est lumineuse, car elle garde un rayon constant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16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3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472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étoiles</a:t>
            </a: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Recherche en physique moderne</a:t>
            </a:r>
          </a:p>
        </p:txBody>
      </p:sp>
    </p:spTree>
    <p:extLst>
      <p:ext uri="{BB962C8B-B14F-4D97-AF65-F5344CB8AC3E}">
        <p14:creationId xmlns:p14="http://schemas.microsoft.com/office/powerpoint/2010/main" val="393269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5642" y="208815"/>
            <a:ext cx="10515600" cy="1325563"/>
          </a:xfrm>
        </p:spPr>
        <p:txBody>
          <a:bodyPr/>
          <a:lstStyle/>
          <a:p>
            <a:r>
              <a:rPr lang="fr-FR" b="1" dirty="0"/>
              <a:t>diagramme de Hertzsprung-Russell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25642" y="1490633"/>
            <a:ext cx="2679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Evolution </a:t>
            </a:r>
            <a:r>
              <a:rPr lang="fr-FR" sz="2000"/>
              <a:t>des étoiles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245268" y="2927821"/>
            <a:ext cx="411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fr-FR" sz="2000" dirty="0"/>
              <a:t>Le futur d’une étoile dépend  principalement de sa masse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64" y="1205829"/>
            <a:ext cx="4894794" cy="55592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45267" y="3985473"/>
            <a:ext cx="411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fr-FR" sz="2000" dirty="0"/>
              <a:t>Différentes catégories dépendant de </a:t>
            </a:r>
            <a:r>
              <a:rPr lang="fr-FR" sz="2000"/>
              <a:t>l’étape d’évolution de l’étoile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56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Pouponnières d’étoiles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8926" y="1469734"/>
            <a:ext cx="5743074" cy="49631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18258" y="3479624"/>
            <a:ext cx="576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Présence d’autres étoiles (permet la ionisation du milieu)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Densité assez grande (100 par m</a:t>
            </a:r>
            <a:r>
              <a:rPr lang="fr-FR" baseline="30000" dirty="0"/>
              <a:t>3</a:t>
            </a:r>
            <a:r>
              <a:rPr lang="fr-FR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Présence d’éléments légers (Hydrogène)</a:t>
            </a:r>
          </a:p>
        </p:txBody>
      </p:sp>
    </p:spTree>
    <p:extLst>
      <p:ext uri="{BB962C8B-B14F-4D97-AF65-F5344CB8AC3E}">
        <p14:creationId xmlns:p14="http://schemas.microsoft.com/office/powerpoint/2010/main" val="120896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6FFDEA-EC93-9740-B196-9946802F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 </a:t>
            </a:r>
            <a:r>
              <a:rPr lang="en-GB" dirty="0" err="1"/>
              <a:t>d’une</a:t>
            </a:r>
            <a:r>
              <a:rPr lang="en-GB" dirty="0"/>
              <a:t> </a:t>
            </a:r>
            <a:r>
              <a:rPr lang="en-GB" dirty="0" err="1"/>
              <a:t>étoile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déterminée</a:t>
            </a:r>
            <a:r>
              <a:rPr lang="en-GB" dirty="0"/>
              <a:t> par </a:t>
            </a:r>
            <a:r>
              <a:rPr lang="en-GB" dirty="0" err="1"/>
              <a:t>sa</a:t>
            </a:r>
            <a:r>
              <a:rPr lang="en-GB" dirty="0"/>
              <a:t> masse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F1EA11-988D-C645-9204-0402DD981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~0,8 et 8 </a:t>
            </a:r>
            <a:r>
              <a:rPr lang="fr-FR" dirty="0" err="1"/>
              <a:t>Msoleil</a:t>
            </a:r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Fusion H, He puis He en C et O (géante rouge)</a:t>
            </a:r>
          </a:p>
          <a:p>
            <a:pPr lvl="1"/>
            <a:endParaRPr lang="fr-FR" dirty="0"/>
          </a:p>
          <a:p>
            <a:r>
              <a:rPr lang="fr-FR" dirty="0"/>
              <a:t>~8 et ~9 </a:t>
            </a:r>
            <a:r>
              <a:rPr lang="fr-FR" dirty="0" err="1"/>
              <a:t>Msoleil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Fusion C en Ne et Mg</a:t>
            </a:r>
          </a:p>
          <a:p>
            <a:pPr lvl="1"/>
            <a:endParaRPr lang="fr-FR" dirty="0"/>
          </a:p>
          <a:p>
            <a:r>
              <a:rPr lang="fr-FR" dirty="0"/>
              <a:t>Au dessus : Fe au dessus, le processus ne produit plus d’énergie</a:t>
            </a:r>
          </a:p>
          <a:p>
            <a:endParaRPr lang="fr-FR" dirty="0"/>
          </a:p>
          <a:p>
            <a:r>
              <a:rPr lang="fr-FR" dirty="0" err="1"/>
              <a:t>Élements</a:t>
            </a:r>
            <a:r>
              <a:rPr lang="fr-FR" dirty="0"/>
              <a:t> plus lourd –&gt; créés durant les explosions</a:t>
            </a:r>
          </a:p>
          <a:p>
            <a:pPr lvl="1"/>
            <a:endParaRPr lang="fr-FR" dirty="0"/>
          </a:p>
          <a:p>
            <a:pPr lvl="1"/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196ECC-5760-D24F-AC24-9410E16F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690688"/>
            <a:ext cx="3946663" cy="313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78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9252E-66DA-844F-9EDE-55FD3FF2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Masse de Chandrasekhar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FCF64A-8DB9-F44E-9786-A1A30C82A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791" y="1690687"/>
            <a:ext cx="2601567" cy="36557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885EC9-D5BF-6F4F-B181-343D9BB7AF1F}"/>
              </a:ext>
            </a:extLst>
          </p:cNvPr>
          <p:cNvSpPr/>
          <p:nvPr/>
        </p:nvSpPr>
        <p:spPr>
          <a:xfrm>
            <a:off x="1180023" y="4330821"/>
            <a:ext cx="68507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Droid Serif"/>
              </a:rPr>
              <a:t>Masse critique :  1.4 fois la masse du Soleil</a:t>
            </a:r>
          </a:p>
          <a:p>
            <a:endParaRPr lang="fr-FR" dirty="0">
              <a:latin typeface="Droid Serif"/>
            </a:endParaRPr>
          </a:p>
          <a:p>
            <a:endParaRPr lang="fr-FR" dirty="0">
              <a:latin typeface="Droid Serif"/>
            </a:endParaRPr>
          </a:p>
          <a:p>
            <a:endParaRPr lang="fr-FR" dirty="0">
              <a:latin typeface="Droid Serif"/>
            </a:endParaRPr>
          </a:p>
          <a:p>
            <a:r>
              <a:rPr lang="fr-FR" dirty="0">
                <a:latin typeface="Droid Serif"/>
              </a:rPr>
              <a:t>Étoiles en fin de vie M&lt;Mc : naine blanche</a:t>
            </a:r>
          </a:p>
          <a:p>
            <a:endParaRPr lang="fr-FR" dirty="0">
              <a:latin typeface="Droid Serif"/>
            </a:endParaRPr>
          </a:p>
          <a:p>
            <a:r>
              <a:rPr lang="fr-FR" dirty="0">
                <a:latin typeface="Droid Serif"/>
              </a:rPr>
              <a:t>M&gt;Mc : étoile  à neutron/ Trou Noir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D137BC-9365-9642-9BD4-9FFAE1027DB1}"/>
              </a:ext>
            </a:extLst>
          </p:cNvPr>
          <p:cNvSpPr/>
          <p:nvPr/>
        </p:nvSpPr>
        <p:spPr>
          <a:xfrm>
            <a:off x="1180023" y="16906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limite</a:t>
            </a:r>
            <a:r>
              <a:rPr lang="en-GB" dirty="0"/>
              <a:t> </a:t>
            </a:r>
            <a:r>
              <a:rPr lang="en-GB" dirty="0" err="1"/>
              <a:t>fut</a:t>
            </a:r>
            <a:r>
              <a:rPr lang="en-GB" dirty="0"/>
              <a:t> </a:t>
            </a:r>
            <a:r>
              <a:rPr lang="en-GB" dirty="0" err="1"/>
              <a:t>calculée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1930 par le </a:t>
            </a:r>
            <a:r>
              <a:rPr lang="en-GB" dirty="0" err="1"/>
              <a:t>physicien</a:t>
            </a:r>
            <a:r>
              <a:rPr lang="en-GB" dirty="0"/>
              <a:t> </a:t>
            </a:r>
            <a:r>
              <a:rPr lang="en-GB" dirty="0" err="1"/>
              <a:t>indien</a:t>
            </a:r>
            <a:r>
              <a:rPr lang="en-GB" dirty="0"/>
              <a:t> </a:t>
            </a:r>
            <a:r>
              <a:rPr lang="en-GB" dirty="0" err="1"/>
              <a:t>Subrahmanyan</a:t>
            </a:r>
            <a:r>
              <a:rPr lang="en-GB" dirty="0"/>
              <a:t> Chandrasekhar </a:t>
            </a:r>
            <a:r>
              <a:rPr lang="en-GB" dirty="0" err="1"/>
              <a:t>alors</a:t>
            </a:r>
            <a:r>
              <a:rPr lang="en-GB" dirty="0"/>
              <a:t> </a:t>
            </a:r>
            <a:r>
              <a:rPr lang="en-GB" dirty="0" err="1"/>
              <a:t>âgé</a:t>
            </a:r>
            <a:r>
              <a:rPr lang="en-GB" dirty="0"/>
              <a:t> de 20 </a:t>
            </a:r>
            <a:r>
              <a:rPr lang="en-GB" dirty="0" err="1"/>
              <a:t>ans</a:t>
            </a:r>
            <a:r>
              <a:rPr lang="en-GB" dirty="0"/>
              <a:t> </a:t>
            </a:r>
            <a:r>
              <a:rPr lang="en-GB" dirty="0" err="1"/>
              <a:t>lors</a:t>
            </a:r>
            <a:r>
              <a:rPr lang="en-GB" dirty="0"/>
              <a:t> d'un voyage </a:t>
            </a:r>
            <a:r>
              <a:rPr lang="en-GB" dirty="0" err="1"/>
              <a:t>en</a:t>
            </a:r>
            <a:r>
              <a:rPr lang="en-GB" dirty="0"/>
              <a:t> paquebot de Bombay </a:t>
            </a:r>
            <a:r>
              <a:rPr lang="en-GB" dirty="0" err="1"/>
              <a:t>vers</a:t>
            </a:r>
            <a:r>
              <a:rPr lang="en-GB" dirty="0"/>
              <a:t> </a:t>
            </a:r>
            <a:r>
              <a:rPr lang="en-GB" dirty="0" err="1"/>
              <a:t>l'Angleterre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06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6FFDEA-EC93-9740-B196-9946802F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 </a:t>
            </a:r>
            <a:r>
              <a:rPr lang="en-GB" dirty="0" err="1"/>
              <a:t>d’une</a:t>
            </a:r>
            <a:r>
              <a:rPr lang="en-GB" dirty="0"/>
              <a:t> </a:t>
            </a:r>
            <a:r>
              <a:rPr lang="en-GB" dirty="0" err="1"/>
              <a:t>étoile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déterminée</a:t>
            </a:r>
            <a:r>
              <a:rPr lang="en-GB" dirty="0"/>
              <a:t> par </a:t>
            </a:r>
            <a:r>
              <a:rPr lang="en-GB" dirty="0" err="1"/>
              <a:t>sa</a:t>
            </a:r>
            <a:r>
              <a:rPr lang="en-GB" dirty="0"/>
              <a:t> masse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F1EA11-988D-C645-9204-0402DD981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E4CA9C-C63C-BC49-9CDD-FC5BB4D32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748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91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Mort d’une étoile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23829" y="1433393"/>
            <a:ext cx="271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Les </a:t>
            </a:r>
            <a:r>
              <a:rPr lang="fr-FR" sz="2000" dirty="0" err="1"/>
              <a:t>novae</a:t>
            </a:r>
            <a:endParaRPr lang="fr-FR" sz="2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789" y="355182"/>
            <a:ext cx="2553728" cy="29566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23829" y="3634333"/>
            <a:ext cx="3206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Comment ? Explosion de l’étoile: les couches externes sont projetées 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0316" y="2896948"/>
            <a:ext cx="8438150" cy="368211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26567" y="2042060"/>
            <a:ext cx="667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Quand ? </a:t>
            </a:r>
            <a:r>
              <a:rPr lang="fr-FR" dirty="0"/>
              <a:t>Lorsqu’il n’y a plus assez de d’hydrogène à brûler.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35334" y="4908031"/>
            <a:ext cx="372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Quoi ? Un résidu se forme avec au milieu un astre compact  (étoile à neutron ou trou noir) et autour un nuage des particules</a:t>
            </a:r>
          </a:p>
        </p:txBody>
      </p:sp>
    </p:spTree>
    <p:extLst>
      <p:ext uri="{BB962C8B-B14F-4D97-AF65-F5344CB8AC3E}">
        <p14:creationId xmlns:p14="http://schemas.microsoft.com/office/powerpoint/2010/main" val="1296020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étoiles à neutrons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4759" y="1845231"/>
            <a:ext cx="5807242" cy="453986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82628" y="4725026"/>
            <a:ext cx="426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Astres très massifs fait de neutrons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382628" y="5268196"/>
            <a:ext cx="426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Fort champs magnétique qui va éjecter les particules aux pôle magnétiques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82628" y="4307268"/>
            <a:ext cx="426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Cadavres d’étoiles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18145" y="2358862"/>
            <a:ext cx="426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Quand ? Après le phénomène de </a:t>
            </a:r>
            <a:r>
              <a:rPr lang="fr-FR" dirty="0" err="1"/>
              <a:t>Novae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94823" y="3813194"/>
            <a:ext cx="426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Quoi ?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18144" y="2782819"/>
            <a:ext cx="6254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Comment ? L’attraction gravitationnelle va être plus forte que la force retenant les électrons autour du noyau.  Ils vont fusionner </a:t>
            </a:r>
          </a:p>
        </p:txBody>
      </p:sp>
    </p:spTree>
    <p:extLst>
      <p:ext uri="{BB962C8B-B14F-4D97-AF65-F5344CB8AC3E}">
        <p14:creationId xmlns:p14="http://schemas.microsoft.com/office/powerpoint/2010/main" val="1485188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Trous noirs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526" y="1184607"/>
            <a:ext cx="6795394" cy="356343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794303" y="2427642"/>
            <a:ext cx="3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Horizon des évènements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608980" y="2472517"/>
            <a:ext cx="3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Disque d’accrétion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439" y="4259509"/>
            <a:ext cx="3752848" cy="261603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38200" y="4731415"/>
            <a:ext cx="612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Disque d’accrétion: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Matière chaude orbitant autour du trou noir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76182" y="5448446"/>
            <a:ext cx="6123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Horizon des évènements: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Limite non matérielle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Rien ne peut s’échapper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77833" y="4241964"/>
            <a:ext cx="612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Quoi ?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62159" y="1657578"/>
            <a:ext cx="612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Quand ? Principalement après le phénomène de </a:t>
            </a:r>
            <a:r>
              <a:rPr lang="fr-FR" dirty="0" err="1"/>
              <a:t>Novae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2159" y="2176736"/>
            <a:ext cx="527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Comment ? La matière va se regrouper au centre et  fortement impacter l’espace-temps</a:t>
            </a:r>
          </a:p>
        </p:txBody>
      </p:sp>
    </p:spTree>
    <p:extLst>
      <p:ext uri="{BB962C8B-B14F-4D97-AF65-F5344CB8AC3E}">
        <p14:creationId xmlns:p14="http://schemas.microsoft.com/office/powerpoint/2010/main" val="91186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0E679-32BA-E54D-A2D2-C0838742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Voie</a:t>
            </a:r>
            <a:r>
              <a:rPr lang="en-GB" dirty="0"/>
              <a:t> </a:t>
            </a:r>
            <a:r>
              <a:rPr lang="en-GB" dirty="0" err="1"/>
              <a:t>lactée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B41D5F-4529-1E4E-90DB-C40CE1EE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7" y="1825625"/>
            <a:ext cx="10094843" cy="5047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7A0FD1-9DC1-4940-8547-59C5A6F9A37B}"/>
              </a:ext>
            </a:extLst>
          </p:cNvPr>
          <p:cNvSpPr/>
          <p:nvPr/>
        </p:nvSpPr>
        <p:spPr>
          <a:xfrm>
            <a:off x="1401987" y="1825625"/>
            <a:ext cx="669446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100 milliards d’étoiles</a:t>
            </a:r>
          </a:p>
          <a:p>
            <a:r>
              <a:rPr lang="en-GB" dirty="0"/>
              <a:t>du </a:t>
            </a:r>
            <a:r>
              <a:rPr lang="en-GB" dirty="0" err="1"/>
              <a:t>gaz</a:t>
            </a:r>
            <a:r>
              <a:rPr lang="en-GB" dirty="0"/>
              <a:t> (1 </a:t>
            </a:r>
            <a:r>
              <a:rPr lang="en-GB" dirty="0" err="1"/>
              <a:t>particule</a:t>
            </a:r>
            <a:r>
              <a:rPr lang="en-GB" dirty="0"/>
              <a:t> par cm3 !)</a:t>
            </a:r>
          </a:p>
          <a:p>
            <a:r>
              <a:rPr lang="en-GB" dirty="0"/>
              <a:t>des </a:t>
            </a:r>
            <a:r>
              <a:rPr lang="en-GB" dirty="0" err="1"/>
              <a:t>poussières</a:t>
            </a:r>
            <a:endParaRPr lang="en-GB" dirty="0"/>
          </a:p>
          <a:p>
            <a:r>
              <a:rPr lang="en-GB" dirty="0"/>
              <a:t>de la lumière</a:t>
            </a:r>
          </a:p>
          <a:p>
            <a:r>
              <a:rPr lang="en-GB" dirty="0"/>
              <a:t>un champ </a:t>
            </a:r>
            <a:r>
              <a:rPr lang="en-GB" dirty="0" err="1"/>
              <a:t>magnétique</a:t>
            </a:r>
            <a:endParaRPr lang="en-GB" dirty="0"/>
          </a:p>
          <a:p>
            <a:r>
              <a:rPr lang="en-GB" dirty="0"/>
              <a:t>des </a:t>
            </a:r>
            <a:r>
              <a:rPr lang="en-GB" dirty="0" err="1"/>
              <a:t>particules</a:t>
            </a:r>
            <a:r>
              <a:rPr lang="en-GB" dirty="0"/>
              <a:t> </a:t>
            </a:r>
            <a:r>
              <a:rPr lang="en-GB" dirty="0" err="1"/>
              <a:t>chargées</a:t>
            </a:r>
            <a:r>
              <a:rPr lang="en-GB" dirty="0"/>
              <a:t> </a:t>
            </a:r>
            <a:r>
              <a:rPr lang="en-GB" dirty="0" err="1"/>
              <a:t>très</a:t>
            </a:r>
            <a:r>
              <a:rPr lang="en-GB" dirty="0"/>
              <a:t> </a:t>
            </a:r>
            <a:r>
              <a:rPr lang="en-GB" dirty="0" err="1"/>
              <a:t>énergétiques</a:t>
            </a:r>
            <a:r>
              <a:rPr lang="en-GB" dirty="0"/>
              <a:t> (le </a:t>
            </a:r>
            <a:r>
              <a:rPr lang="en-GB" dirty="0" err="1"/>
              <a:t>rayonnement</a:t>
            </a:r>
            <a:r>
              <a:rPr lang="en-GB" dirty="0"/>
              <a:t> </a:t>
            </a:r>
            <a:r>
              <a:rPr lang="en-GB" dirty="0" err="1"/>
              <a:t>cosmique</a:t>
            </a:r>
            <a:r>
              <a:rPr lang="en-GB" dirty="0"/>
              <a:t>)</a:t>
            </a:r>
          </a:p>
          <a:p>
            <a:r>
              <a:rPr lang="en-GB" dirty="0"/>
              <a:t>un </a:t>
            </a:r>
            <a:r>
              <a:rPr lang="en-GB" dirty="0" err="1"/>
              <a:t>trou</a:t>
            </a:r>
            <a:r>
              <a:rPr lang="en-GB" dirty="0"/>
              <a:t> noir </a:t>
            </a:r>
            <a:r>
              <a:rPr lang="en-GB" dirty="0" err="1"/>
              <a:t>supermassif</a:t>
            </a:r>
            <a:r>
              <a:rPr lang="en-GB" dirty="0"/>
              <a:t> au centre</a:t>
            </a:r>
          </a:p>
          <a:p>
            <a:r>
              <a:rPr lang="en-GB" dirty="0"/>
              <a:t>un halo de </a:t>
            </a:r>
            <a:r>
              <a:rPr lang="en-GB" dirty="0" err="1"/>
              <a:t>matière</a:t>
            </a:r>
            <a:r>
              <a:rPr lang="en-GB" dirty="0"/>
              <a:t> noire </a:t>
            </a:r>
          </a:p>
        </p:txBody>
      </p:sp>
    </p:spTree>
    <p:extLst>
      <p:ext uri="{BB962C8B-B14F-4D97-AF65-F5344CB8AC3E}">
        <p14:creationId xmlns:p14="http://schemas.microsoft.com/office/powerpoint/2010/main" val="95519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0E679-32BA-E54D-A2D2-C0838742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 </a:t>
            </a:r>
            <a:r>
              <a:rPr lang="en-GB" dirty="0" err="1"/>
              <a:t>système</a:t>
            </a:r>
            <a:r>
              <a:rPr lang="en-GB" dirty="0"/>
              <a:t> </a:t>
            </a:r>
            <a:r>
              <a:rPr lang="en-GB" dirty="0" err="1"/>
              <a:t>solaire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B41D5F-4529-1E4E-90DB-C40CE1EE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7" y="1825625"/>
            <a:ext cx="10094843" cy="504742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A3F19EA-0E10-0946-8CAF-D535AB2A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3" y="1825624"/>
            <a:ext cx="5716105" cy="428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soleil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9B8F8C-30E0-8745-A1B7-78B6D7FD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57" y="1583082"/>
            <a:ext cx="5101806" cy="44864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70FC74-4AB7-5F4B-B218-09155219F796}"/>
              </a:ext>
            </a:extLst>
          </p:cNvPr>
          <p:cNvSpPr/>
          <p:nvPr/>
        </p:nvSpPr>
        <p:spPr>
          <a:xfrm>
            <a:off x="838200" y="1826351"/>
            <a:ext cx="664348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/>
              <a:t>Rayon: ~ 700 000 km</a:t>
            </a:r>
          </a:p>
          <a:p>
            <a:endParaRPr lang="fr-FR" sz="2000" dirty="0"/>
          </a:p>
          <a:p>
            <a:r>
              <a:rPr lang="fr-FR" sz="2000" dirty="0"/>
              <a:t>Masse:  ~ 2 × 10^30 kg</a:t>
            </a:r>
          </a:p>
          <a:p>
            <a:endParaRPr lang="fr-FR" sz="2000" dirty="0"/>
          </a:p>
          <a:p>
            <a:r>
              <a:rPr lang="fr-FR" sz="2000" dirty="0"/>
              <a:t>Age: ~ 4,6 milliards d’années </a:t>
            </a:r>
          </a:p>
          <a:p>
            <a:endParaRPr lang="fr-FR" sz="2000" dirty="0"/>
          </a:p>
          <a:p>
            <a:r>
              <a:rPr lang="fr-FR" sz="2000" dirty="0"/>
              <a:t>Température: ~ 6000 K en surface (10 millions de K au centre) </a:t>
            </a:r>
          </a:p>
          <a:p>
            <a:endParaRPr lang="fr-FR" sz="2000" dirty="0"/>
          </a:p>
          <a:p>
            <a:r>
              <a:rPr lang="fr-FR" sz="2000" dirty="0"/>
              <a:t>Composition chimique: 74% H ; 25 % He (% en masse)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Mesuré la masse du Soleil : </a:t>
            </a:r>
            <a:r>
              <a:rPr lang="fr-FR" sz="2000" dirty="0" err="1"/>
              <a:t>excercice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494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température du soleil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9B8F8C-30E0-8745-A1B7-78B6D7FD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677" y="3598727"/>
            <a:ext cx="2577589" cy="226667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EFAB4C7-5E5D-A341-9128-0084E8687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87901">
            <a:off x="7564433" y="3109010"/>
            <a:ext cx="1328488" cy="16858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3B93DF7-63D1-F745-8D03-88A9792F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183" y="494542"/>
            <a:ext cx="2150165" cy="215016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EE14EC7-D5FF-FA47-B9F5-97979E7977E5}"/>
              </a:ext>
            </a:extLst>
          </p:cNvPr>
          <p:cNvSpPr txBox="1"/>
          <p:nvPr/>
        </p:nvSpPr>
        <p:spPr>
          <a:xfrm>
            <a:off x="410817" y="1854061"/>
            <a:ext cx="82203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couleur du disque solaire nous donne une indication sur sa température de surface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La couleur -&gt; température</a:t>
            </a:r>
          </a:p>
          <a:p>
            <a:endParaRPr lang="fr-FR" dirty="0"/>
          </a:p>
          <a:p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A47CE4-879A-0745-B217-91E266EC0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76" y="3878310"/>
            <a:ext cx="5905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10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878CF-D7DC-E142-9A4C-EA30DDB0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 </a:t>
            </a:r>
            <a:r>
              <a:rPr lang="en-GB" dirty="0" err="1"/>
              <a:t>d’énergie</a:t>
            </a:r>
            <a:r>
              <a:rPr lang="en-GB" dirty="0"/>
              <a:t> des </a:t>
            </a:r>
            <a:r>
              <a:rPr lang="en-GB" dirty="0" err="1"/>
              <a:t>étoiles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9BA1FE-05E1-8343-8105-61550D773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950" y="161883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Combustion </a:t>
            </a:r>
            <a:r>
              <a:rPr lang="en-GB" dirty="0" err="1"/>
              <a:t>chimique</a:t>
            </a:r>
            <a:r>
              <a:rPr lang="en-GB" dirty="0"/>
              <a:t> (</a:t>
            </a:r>
            <a:r>
              <a:rPr lang="fr-FR" dirty="0"/>
              <a:t>XVIIIe-XIXe siècle)</a:t>
            </a:r>
          </a:p>
          <a:p>
            <a:endParaRPr lang="fr-FR" dirty="0"/>
          </a:p>
          <a:p>
            <a:r>
              <a:rPr lang="fr-FR" dirty="0"/>
              <a:t>Contraction gravitationnelle (Fin XIXe siècle, Kelvin &amp; Helmholtz)</a:t>
            </a:r>
          </a:p>
          <a:p>
            <a:pPr lvl="1"/>
            <a:r>
              <a:rPr lang="en-GB" dirty="0"/>
              <a:t>Esperance de vie : </a:t>
            </a:r>
            <a:r>
              <a:rPr lang="fr-FR" dirty="0"/>
              <a:t>~ 30 millions d’années pour le Soleil.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err="1"/>
              <a:t>Convertion</a:t>
            </a:r>
            <a:r>
              <a:rPr lang="en-GB" dirty="0"/>
              <a:t> Masse-</a:t>
            </a:r>
            <a:r>
              <a:rPr lang="en-GB" dirty="0" err="1"/>
              <a:t>Energie</a:t>
            </a:r>
            <a:r>
              <a:rPr lang="en-GB" dirty="0"/>
              <a:t> 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fr-FR" dirty="0"/>
              <a:t>M = 2×1030 kg représente une énergie de : 1,8×1047 J. </a:t>
            </a:r>
          </a:p>
          <a:p>
            <a:pPr lvl="1"/>
            <a:r>
              <a:rPr lang="fr-FR" dirty="0"/>
              <a:t>Soit 15 000 milliards d’années si on convertissait TOUTE la </a:t>
            </a:r>
            <a:r>
              <a:rPr lang="fr-FR" dirty="0" err="1"/>
              <a:t>matièere</a:t>
            </a:r>
            <a:r>
              <a:rPr lang="fr-FR" dirty="0"/>
              <a:t>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CACB76-403A-804A-AB8C-5E036E24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74" y="3652907"/>
            <a:ext cx="1515076" cy="3890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E97205A-BE9E-474C-AB26-08DAF0B9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105" y="4287078"/>
            <a:ext cx="594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5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878CF-D7DC-E142-9A4C-EA30DDB0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 </a:t>
            </a:r>
            <a:r>
              <a:rPr lang="en-GB" dirty="0" err="1"/>
              <a:t>d’énergie</a:t>
            </a:r>
            <a:r>
              <a:rPr lang="en-GB" dirty="0"/>
              <a:t> des </a:t>
            </a:r>
            <a:r>
              <a:rPr lang="en-GB" dirty="0" err="1"/>
              <a:t>étoiles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97205A-BE9E-474C-AB26-08DAF0B9D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11" y="2118519"/>
            <a:ext cx="8458199" cy="26928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663555-ECEC-9242-BEC5-49494ECD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239238"/>
            <a:ext cx="9376081" cy="11880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A7D602-698F-9249-8D63-BF5484A4DD12}"/>
              </a:ext>
            </a:extLst>
          </p:cNvPr>
          <p:cNvSpPr/>
          <p:nvPr/>
        </p:nvSpPr>
        <p:spPr>
          <a:xfrm>
            <a:off x="780387" y="1506022"/>
            <a:ext cx="2044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années 1930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846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Auto-régulation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38200" y="5506147"/>
            <a:ext cx="4507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Equilibre Hydrostatique: Force gravitationnelle = Force de pression dues à des réactions de fusions nucléaires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18" y="2217263"/>
            <a:ext cx="3587602" cy="303750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552" y="3556433"/>
            <a:ext cx="2382085" cy="32002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916" y="3710309"/>
            <a:ext cx="2851873" cy="289249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629211" y="2047561"/>
            <a:ext cx="418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cycles de fusion de </a:t>
            </a:r>
            <a:r>
              <a:rPr lang="fr-FR"/>
              <a:t>réactions nucléaires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629211" y="2722376"/>
            <a:ext cx="2774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étoile &lt; 1.1 </a:t>
            </a:r>
            <a:r>
              <a:rPr lang="fr-FR" dirty="0" err="1"/>
              <a:t>M</a:t>
            </a:r>
            <a:r>
              <a:rPr lang="fr-FR" baseline="-25000" dirty="0" err="1"/>
              <a:t>solaire</a:t>
            </a:r>
            <a:r>
              <a:rPr lang="fr-FR" dirty="0"/>
              <a:t>, chaine proton-proton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861630" y="2604619"/>
            <a:ext cx="286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autres, cycle carbone-azote-oxygène</a:t>
            </a:r>
          </a:p>
        </p:txBody>
      </p:sp>
    </p:spTree>
    <p:extLst>
      <p:ext uri="{BB962C8B-B14F-4D97-AF65-F5344CB8AC3E}">
        <p14:creationId xmlns:p14="http://schemas.microsoft.com/office/powerpoint/2010/main" val="15330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Destin des étoiles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26924" y="2548910"/>
            <a:ext cx="4198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 La masse détermine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 la luminosité absolue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la température de surface (couleur)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La durée de vie de l’étoile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89963" y="1490633"/>
            <a:ext cx="3011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La classification des étoiles (ne prend pas en compte les systèmes multiples)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53444" y="4912066"/>
            <a:ext cx="51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Différents groupes d’objets existent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4253" y="1490451"/>
            <a:ext cx="7977747" cy="51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85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4775</TotalTime>
  <Words>671</Words>
  <Application>Microsoft Macintosh PowerPoint</Application>
  <PresentationFormat>Grand écran</PresentationFormat>
  <Paragraphs>116</Paragraphs>
  <Slides>17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Droid Serif</vt:lpstr>
      <vt:lpstr>Office Theme</vt:lpstr>
      <vt:lpstr>Les étoiles</vt:lpstr>
      <vt:lpstr>La Voie lactée</vt:lpstr>
      <vt:lpstr>Le système solaire</vt:lpstr>
      <vt:lpstr>Le soleil</vt:lpstr>
      <vt:lpstr>La température du soleil</vt:lpstr>
      <vt:lpstr>Source d’énergie des étoiles</vt:lpstr>
      <vt:lpstr>Source d’énergie des étoiles</vt:lpstr>
      <vt:lpstr>Auto-régulation</vt:lpstr>
      <vt:lpstr>Destin des étoiles</vt:lpstr>
      <vt:lpstr>diagramme de Hertzsprung-Russell</vt:lpstr>
      <vt:lpstr>Pouponnières d’étoiles</vt:lpstr>
      <vt:lpstr>Vie d’une étoile est déterminée par sa masse</vt:lpstr>
      <vt:lpstr>Masse de Chandrasekhar </vt:lpstr>
      <vt:lpstr>Vie d’une étoile est déterminée par sa masse</vt:lpstr>
      <vt:lpstr>Mort d’une étoile</vt:lpstr>
      <vt:lpstr>Les étoiles à neutrons</vt:lpstr>
      <vt:lpstr>Trous noirs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L’astronomie gamma</dc:title>
  <dc:creator>Utilisateur de Microsoft Office</dc:creator>
  <cp:lastModifiedBy>Microsoft Office User</cp:lastModifiedBy>
  <cp:revision>234</cp:revision>
  <cp:lastPrinted>2019-04-10T11:39:27Z</cp:lastPrinted>
  <dcterms:created xsi:type="dcterms:W3CDTF">2018-03-29T17:34:52Z</dcterms:created>
  <dcterms:modified xsi:type="dcterms:W3CDTF">2020-04-23T10:16:54Z</dcterms:modified>
</cp:coreProperties>
</file>